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50" r:id="rId4"/>
  </p:sldMasterIdLst>
  <p:notesMasterIdLst>
    <p:notesMasterId r:id="rId16"/>
  </p:notesMasterIdLst>
  <p:handoutMasterIdLst>
    <p:handoutMasterId r:id="rId17"/>
  </p:handoutMasterIdLst>
  <p:sldIdLst>
    <p:sldId id="337" r:id="rId5"/>
    <p:sldId id="684" r:id="rId6"/>
    <p:sldId id="682" r:id="rId7"/>
    <p:sldId id="729" r:id="rId8"/>
    <p:sldId id="687" r:id="rId9"/>
    <p:sldId id="694" r:id="rId10"/>
    <p:sldId id="689" r:id="rId11"/>
    <p:sldId id="693" r:id="rId12"/>
    <p:sldId id="691" r:id="rId13"/>
    <p:sldId id="723" r:id="rId14"/>
    <p:sldId id="690" r:id="rId15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Simons" initials="MS" lastIdx="22" clrIdx="0"/>
  <p:cmAuthor id="1" name="Annie Blatchford" initials="AB" lastIdx="16" clrIdx="1"/>
  <p:cmAuthor id="2" name="Annie Blatchford" initials="" lastIdx="0" clrIdx="2"/>
  <p:cmAuthor id="3" name="Meg" initials="M" lastIdx="5" clrIdx="3"/>
  <p:cmAuthor id="4" name="Cait" initials="C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D0430C"/>
    <a:srgbClr val="A6CB46"/>
    <a:srgbClr val="3C9A80"/>
    <a:srgbClr val="F15D4A"/>
    <a:srgbClr val="FCAC36"/>
    <a:srgbClr val="FF9966"/>
    <a:srgbClr val="800080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C95E9-E3E7-4BA0-87D5-F2A2D160C701}" v="1" dt="2019-06-18T04:46:50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 Hoggan" userId="292ea94e-740c-4899-96b0-18efb1e2724b" providerId="ADAL" clId="{1FEC95E9-E3E7-4BA0-87D5-F2A2D160C701}"/>
    <pc:docChg chg="custSel modSld">
      <pc:chgData name="Caitlyn Hoggan" userId="292ea94e-740c-4899-96b0-18efb1e2724b" providerId="ADAL" clId="{1FEC95E9-E3E7-4BA0-87D5-F2A2D160C701}" dt="2019-06-18T04:46:50.582" v="0" actId="478"/>
      <pc:docMkLst>
        <pc:docMk/>
      </pc:docMkLst>
      <pc:sldChg chg="delSp">
        <pc:chgData name="Caitlyn Hoggan" userId="292ea94e-740c-4899-96b0-18efb1e2724b" providerId="ADAL" clId="{1FEC95E9-E3E7-4BA0-87D5-F2A2D160C701}" dt="2019-06-18T04:46:50.582" v="0" actId="478"/>
        <pc:sldMkLst>
          <pc:docMk/>
          <pc:sldMk cId="3851140152" sldId="684"/>
        </pc:sldMkLst>
        <pc:spChg chg="del">
          <ac:chgData name="Caitlyn Hoggan" userId="292ea94e-740c-4899-96b0-18efb1e2724b" providerId="ADAL" clId="{1FEC95E9-E3E7-4BA0-87D5-F2A2D160C701}" dt="2019-06-18T04:46:50.582" v="0" actId="478"/>
          <ac:spMkLst>
            <pc:docMk/>
            <pc:sldMk cId="3851140152" sldId="684"/>
            <ac:spMk id="8" creationId="{8FF537C3-5779-4FD5-A890-5AE185349D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789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3" y="9441895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FD98C51C-A681-4DCA-A1B2-4678D3E84B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19192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1744"/>
            <a:ext cx="4990571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3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95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3" y="9441895"/>
            <a:ext cx="2949841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4" tIns="46963" rIns="93924" bIns="4696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483B81-CB19-4F77-9164-C5FEC0C303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84120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7287" cy="3727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9318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AU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5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13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5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sz="1200" i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83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sz="1200" i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11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61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sz="1200" i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09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36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42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8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716"/>
            <a:ext cx="5054600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6518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Month 20YY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rgbClr val="4D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0B0FBF-9C25-4F56-BBD9-6C7671977E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0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4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57213" y="1311275"/>
            <a:ext cx="8129587" cy="41381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E7EA-A851-46B4-AB70-835D4984BD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14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12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0761-B15A-4171-B163-4F58989963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548680"/>
            <a:ext cx="7772400" cy="4464496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AF5289-621E-4FDD-9BA8-5C01C0E7AD5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6912" y="5229200"/>
            <a:ext cx="7772400" cy="936104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46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11275"/>
            <a:ext cx="5610321" cy="100820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19482"/>
            <a:ext cx="3247352" cy="19523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Contact details (if necessary)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6764867" cy="7921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1276"/>
            <a:ext cx="6764868" cy="4276724"/>
          </a:xfrm>
        </p:spPr>
        <p:txBody>
          <a:bodyPr/>
          <a:lstStyle>
            <a:lvl1pPr marL="3429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1pPr>
            <a:lvl2pPr marL="8001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2pPr>
            <a:lvl3pPr marL="12573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 marL="17145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4pPr>
            <a:lvl5pPr marL="21717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67286E-9ECD-4EC7-B549-E172CAAF1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58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028 Melbourne Laneways_Concrete_RGB_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19091"/>
          <a:stretch/>
        </p:blipFill>
        <p:spPr>
          <a:xfrm>
            <a:off x="0" y="-548"/>
            <a:ext cx="9144000" cy="687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576"/>
            <a:ext cx="4504267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097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Month 20YY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1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/ 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4" y="274638"/>
            <a:ext cx="6772275" cy="80909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1311276"/>
            <a:ext cx="6772275" cy="4199754"/>
          </a:xfrm>
        </p:spPr>
        <p:txBody>
          <a:bodyPr/>
          <a:lstStyle>
            <a:lvl1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1pPr>
            <a:lvl2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2pPr>
            <a:lvl3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3pPr>
            <a:lvl4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4pPr>
            <a:lvl5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88" y="1009553"/>
            <a:ext cx="2127779" cy="990700"/>
          </a:xfrm>
        </p:spPr>
        <p:txBody>
          <a:bodyPr anchor="b"/>
          <a:lstStyle>
            <a:lvl1pPr algn="l">
              <a:defRPr sz="6000" b="1" cap="all"/>
            </a:lvl1pPr>
          </a:lstStyle>
          <a:p>
            <a:r>
              <a:rPr lang="en-AU"/>
              <a:t>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1864787"/>
            <a:ext cx="7772400" cy="1775778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w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2"/>
            <a:ext cx="1340042" cy="5239468"/>
          </a:xfrm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11276"/>
            <a:ext cx="6764868" cy="427672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67286E-9ECD-4EC7-B549-E172CAAF1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62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 Text Column +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08102"/>
            <a:ext cx="3134976" cy="4233716"/>
          </a:xfrm>
        </p:spPr>
        <p:txBody>
          <a:bodyPr/>
          <a:lstStyle>
            <a:lvl1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 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18667" y="1308101"/>
            <a:ext cx="3268134" cy="4233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932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4D23EBB-AD80-4245-A976-EEC451C0E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88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028585" y="1308102"/>
            <a:ext cx="6665911" cy="42132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727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EAB5A0-0DB3-4792-865A-40E1C858C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57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no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6"/>
            <a:ext cx="8229600" cy="4210049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DBD6-21E4-4794-A7A4-CC56E9A759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6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no marg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1276"/>
            <a:ext cx="4038600" cy="41920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1276"/>
            <a:ext cx="4038600" cy="41920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A40899-72E8-4FD4-AA4E-9556BF163D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38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4" r:id="rId13"/>
    <p:sldLayoutId id="2147485063" r:id="rId14"/>
    <p:sldLayoutId id="214748506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001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2573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7145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1717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Reporting violence against women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105892-4228-4C2C-B758-C7834C67B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800"/>
              <a:t>Interviewing victims, survivors </a:t>
            </a:r>
            <a:br>
              <a:rPr lang="en-AU" sz="2800"/>
            </a:br>
            <a:r>
              <a:rPr lang="en-AU" sz="2800"/>
              <a:t>&amp; people experiencing trauma</a:t>
            </a:r>
          </a:p>
        </p:txBody>
      </p:sp>
      <p:sp>
        <p:nvSpPr>
          <p:cNvPr id="4" name="AutoShape 10" descr="data:image/jpeg;base64,/9j/4AAQSkZJRgABAQAAAQABAAD/2wCEAAkGBxQTEhUUExMWFhQXFx8aFxcYGB4cHRwYHBkXGBwdGRgcHCgiHBwmHRoXITEhJSkrLi4uICAzODMsNyktLisBCgoKDg0OGxAQGywkHyQsLCw0Lyw1LC8sLywsLCwsLSwtLCwsLCwsLCwsLCwsLCwsLCwsLCwsLCwsLCw0LCwsLP/AABEIANIAyAMBIgACEQEDEQH/xAAbAAEAAgMBAQAAAAAAAAAAAAAABAUCAwYBB//EAEMQAAEEAAUCBAMFBQUFCQAAAAEAAgMRBAUSITFBUQYTImEUcYEHIzJCkTNSkqGxFWJywdE0c4Ki8BYkQ1Oys9Lh8f/EABgBAQEBAQEAAAAAAAAAAAAAAAABAgME/8QAKREBAQACAQQBAQgDAAAAAAAAAAECESEDEjFBYVETIjJSkaGxwUJxgf/aAAwDAQACEQMRAD8A+4oiICIiAiIgIiICIiAiIgIiICKDnGNdFEXMjMkhIDGDq48Weg6krTksWKALsTJGSeGMZQb/AMRNu/RXXG11xtaLCaVrGlziGtAskmgB7lZquzPJYsQWmUOe1vDC46L7lvB+qTXsmvaVgsU2VjZG3pcLbYqx0Ne63rns48UxwP8ALDC8j8VEAD2+at8tx7J4xIzg9+QeoKtxsm1uNnKUiLTFi2Oc5jXAvb+JvUXxYWWW5aPi2+Z5ZNO06gO44NfJb1CxmC1ywyXXll31Dm1X60rNe1jLNI5HM0xmnFzbdfDbBcfnQK8UxFZlYS6ERFlBERAREQEREBERARFphxTHOe1rgSwgOA6Ei6PvXRBhmEcjmFsTwxx/ORqodSG9T81GyrK3Q7uxE0pPPmEV9AAKWWfZl8PA+UNLy0elo6uJoDb3KpPDeLzJ7w7ERRiI8g+lzfcDf9Cukl7dtyXtWWf5yYS1jG6nu4+XHA5JKn5bJI5gMrA13YG9v8j7LzFwtBM2jU9jDpA5PWh7mq+qg+Fc6dioTI+IxODi3STfHXcA+246Ka+7xE/xa/E2W4qYD4fECEAbjSbcf8d7D2peeEpMUGvjxY9bCNL+j2kdxyQR/RRfGWcTROhZh3xCR7vU15AJG1cnYE3Z/RdQrbZhJdf2tt7UeGSNznBpYXA+sCrB91tjjDfwgDrsK3UHLsmihfJIwHVId7N9SdvqVYrF16Zvwhy5pC2VsLpGiVwtrL3IXhy1vnif82jRXcXdlYT5LC+duIcy5Wig6z/Ti9yrBXcng/0KkxPiNrMYzCGN5c9t6+g5PHUbc9Fll+Y4l0pjlwuhrb+9EgLSOmltXZ7dFcaRd1v3TWvK+PL1ERZZEREBERAREQEREBERAXPeGofhMK44hwY7zHukc41ZLjvfuKV27FMDxGXDW4EhvWhya7e65T7TsulmwzTE1ztDtTmN3JGkgEDrR6LphN3tvtvCbur7dZhp2yMa9htrhbT3HQrnvGmNxMIjlhc0QsNzXzVtoV1FauN7pZZl4jbhPhozE5zZGgahsGtAaO29XddgvcPnWDzBskGqxW4d6bHdp9q/orjjZe7XCzGznXCTkmfR42OQwlzXN9J1DdpINHnf/wCl898JYsYLHPbPJQGpj3WSC4EUXfz391VYnEOwmImbhZnBodpDmn8TR36GjYtVZJJ6kk/Mkr14dGSX6V6MenJv6V0PjDFwYjHamvJiOhr3jsDTi35Bdd478T+VFG3DTN1uO5aQ4hgHN71Zr+a+YPYRyCPmsaWvspdfDX2cuvh9t8IYmeTCsdiARIb5FEtv0kjoSFdL5Nm3jOfFxMw7I9D3EBxY4289mihpB67ld34Kwc8WGDMQTr1GgTZDegJ/VePqdO483j4ebPCzm/ovlFmzCNsjYnGnvFtvg10vupS5rOctknxcRDSI4wCXnveogdzsAueMlvLGMl8ulRFS5pkLpn6visRH2DHANH007/VSSXykXSKPgYnsYGvf5jh+eqJ+YG1r1RG9ERAREQEREBERAREQVWUZX5ck8r95JX89o27MaPbk/MrTh/E0UmJOHjDnubepzR6W1zZvvtt1V2ud8JeHPhBNZBdJISHddA/CD77lblllt8t8Xdq9xLWlrg+tJBBvbYijuvlXjTwlHhGMfHI5wc7TpfRPBILSAOK3Vtm3gzGOg0HEeefN1aXEgVVXZ63vXHZcr4kybEYYxid2oEHQdRcABVgXxyF6ejjJeMnbpTV4yVUERcQ0K1gwgZuLJ7lQsrYS++gG/wBVZzGgvRledO2V9NUoUDEsUyVtdTso0yRI15bjXQyslZWphsXx2o/RdPN44xs0jDCyhYAja0uDj2c6v6VS48rv/D/jqHD4aOJ0T9bBR01R/vWTys9We+3dM571t1eW4fFjFTOle04cj7to5HbptW991eKvw2dQPMYErdUrdTGk04t+SwzTO44JYI38zOLWnsRXPsSQPqvBZbfDx2W3ws0RFhkREQEREBERAREQEREBERBXZTmomdMzh8MhY5vty0/Uf5rfFmEbpXwh3rYASPY3/wBfULScoj8/4httkrS7Sdnt6B4610PKps48PzfEjE4Z7Q/8wdxxX1BHRdJMbW5MbWPiXxe2JkzMOQ6eOtQIJDQTRPvVi/mvn+c43F4xgnlY50UdgOaymC6s/wAhuvruFyyNrnSmJgleKkcBz356LlfHXicQB2FZGLdHu47NaHWNm1uatdellJdYzl06eU3rGPnODxOgnseVbu3CrcZlE8TGvkicxjvwuI/S+x+a1xY5zRWx7WvXZvmPRZvmJz2e5UWZe/HAjcbqHJJZsqyEjBy+n5T4ey3EwxtYWueGgu0vp5NerULvlcz4DyODFPkE7jbQNDA6ru7Pc1Q/VX+XeCpMLO7EMeJBGHGNg2c80aa48f6rj1c543qxz6mU8b1XUf8AZvD+dHMGU+JoayiaAAobewJVdifDMk2NbiJ5G+XGR5UbQem41E++5r2W/Ls1nkwT5pY/JlAdQojgbHS7cfIqX4ZzU4mAPcAHAlrq4sdQvLvPHd/44fen8JOKzFrJooeXyaiB2a0WSfayApqg4fK2NmfOSXSOGmz+Vg/K0dB1PUqcud16YuvQiIogiIgIiICIiAiIgIiIBVd4fzL4jDxzUAXiyB0NkUrFRMvy9kOoMsNc4v09ATzp7AneleNLxpQ5Vn75cdisO4hoa0CIV1beonvepp+QWOT+FS5t48txEgdbHG9m7bE7WL3o8K1xmQwOmbiSCyVm+trqsAfm6EUrKOZrhbXAg8EEEfqulz/K3cvyuA+1TNXjRh9NMcNZcepBNAfLk/Rc5iMngEMtPkE8LGPeXVoJfXoA5DhfXsV9DlwM4xb5pZGOwjWEtYQDRA5AI2OxN2uVyjL45cvxWIxJc3zZPMLmiyNJOmged3OXfp5yYyT4/d1wy1irvC/g44uF0vmhlEtaKuyP3t9gtn2cNhOJcyZoc5zajsWLBOr61VH2K7bwFg4WYUOgc9wkJc5zxR1fhqhsKqlWYvCQ4LHQmHCOd5xoyajpZZo6RVA73ueOEvVuVyx/QvU3bigZt4NMWJOIa9seHY4SEi9TQ2iQ0V1r+a7jJs1jxMQliJLSSNxRBHIIUyRgcCCAQRRB4IXE5rneJgPw2EwBbRpjg0uYQerQ0V+pXHd6k17jnu58OuzPB+dE6MuLQ4USKuvqqzESswTcPFG30ySiPfncOJd87AVnlccjYYxK7VIGjW7u7qteJytkk0czySYgdDegc6rd7mgAO26xLri+GJfVTkRFhkREQEREBERAREQEREBEVRneLxQ9GGgDnH/xHuAY35tvUVZNrJtboouV4Z0cTWveZH8ueerjuaHQdgpSlRQS+KsO17op9UTxsQ9ppw7tcBTgVRRfZzEX6mzyCA76AKNc1q7fS13TmA8gGuFkuk6lx/Dw3M9fhUPjKYR4KQN2sBgHz2/papRnjcC2HDzxXA+EHWBfqN6wR1G443Vn4sj82TDwdHP1O+Q2/wDkr7F4OOVumRjXt7OAIWpZMZKsskm0bJ8fBLFeGLSxuwDRQB7VWy4/HxY/G4hjHxOggY8OO430kGy4H1HbYDYLvIIGsaGsaGtHAAofotizjn222RJlq7jTi8WyJuqR7WNH5nEAfqVDy3PIp3lsJMgaPU8A6AegDjsT7C1YPaCKIBHYoxgAoAAdgKWONM8aZIiKIIiICIiDns28aYPDyGKSQ+Y3lrWOdVi+g7Lfk3ivCYp2mGdpf+4fS76NdV/RcXhWg+IZLF+k/wDttUv7UshjbCMXE3y5o3i3M9NgmrNdQaIPzQfQ1U5J4jw+LLxBJqLK1AtLSLsDZwHYp4UzM4nCQzO/E5nq/wAQ2P8AMLhcK34HPC3iPEjbtb9//WD+qDv82zuHDGMTP0mV2lgAJLnbcAD3H6qXjMS2JjpHnSxgJcewHK4fFD4vO2N5jwceo/43V/np/RdN4x/2HE/7p39EFYPtEwH/AJrq/e8t9frS6TA4yOZgkie17HcOabBXzrwZjMMzJ3jEOjq5PS4izd0AOb7Kw+x7Byx4NxkBDXyamA7baQCa7EhB3M8zWNLnuDWgWXE0AO5J4XLP+0XAg15ji261iNxb/FSovtgxzz8PhWmmym3+/qa1o+VuJ+gXcx5LAIPh/Lb5WnTprkVW/v7oJOCxjJmCSJ7XscLDmmwVAwXiLDyzvw7JLmZeppaRwQDuRR5C88MeH48FCYo3Pc0uLreQTZ+QApcN4wHwWbYfFjaOXZ56bUx9/QtP0QfQs5zeHCx+bO/QywLonc+w3UuKQOaHDggEdNjvwuD8bt+Lx+DwQ3Y0maYew4B+gcP+Jd3PJpaXHoLQVGEZ5mMkf0jaGj5nn/NXarsjh0x2fxPJcfqrFay8rl5ERFlBERAREQEREBERB8vhmazxDI5zg0aTu4gD9m3qVv8AtJ8SRzxjB4U+fLI8ahH6qANgWNiSa+Qu11maeEMHiJDJNA1zzy63C623ohS8pyDDYb9hCxh7gb/xHdBj4Yyw4bCwwndzGjV/iO5/mVyn2uZcTFDimbPgeNx+64gg/Rwb+pXfrRjcIyVjo5GhzHCnNPBCDkfsvwjjDLi5P2mKkLyf7oJqvay5XvjH/YcT/unf0VlhMMyNjY42hrGimtHAAXuKwzZGOY8amOFOB6g9EHxjBeGRNlTcTE3/ALxDI91gbuYDwe5bVj6919N8FeIW43DNk2EjfTI0dHVyB2PIVplmWRYePy4WBjLJ0jizzyo+VZBh8M5zoImxl/4tN70SRtfuUHFfbFlby2HEsB+6tryPyglrmu+QcP5hdNkfjLCzwiR00cbgPWx7g0tPXYnce66CRgcCCAQdiDwQual8AZe52o4Zt9g5wb/CHUgucnzaLEs8yF2pmot1UQCRsavke65/7UMp8/AvIFuiPmD5DZw/hJXVYbDtjaGMaGtaKDQKAHsFlIwOBaRYIog9Qdig+d/ZXE+eSfGzbuIbCw+zQNRH/KP1XcZsbaGDl5r6dVsyzLosPGI4WBjBw0cb7lYsGqUno0UPmrFiWxtAAcBeoiiCIiAiIgIiICIiAiIg53G5niGnEvYY/Lw++hzTbgIw93r1UDua2U7HZ22Phj31H5r9NeiPuQTvw7YWdio2NwGGdK8STUZCC+LzaDjQAtl2bAG3VTcxyeOY24uHp0O0uLdTLvS6uRz77nuUGnMs8bE7T5b3gMa9xbVBrnFg5Is2OAjs9Y2F0j2uaWv8ssJbeuwANV6d7G90pOJyyN5cXA25rWmjXpY4vH8ysZspjc17SDT36yb3D9iCD0ogIIx8QM8jztJoO0EW3Z11u+9On+9dLObNjWHLYyRM/SbLfSNLjexo8dLW7+yWeV5ep431atXq1c3fH0qvZeR5PG1kbG6gI362kHfVvd971Gx7oMHZsGiUm3aJBGGgblzgygLNGy4b7KZgsQXtsscw2QWu529xsR7haJsqjc2RpB+8eHkgkEPGmi09CNIW/BYURt0guduSS42STySf+ggqMVm8jXSxAN80SMbFsaLJOHEXvWmS6/dU2XNGsdPrNNhY1526EPPff8PFLzHwQNlZiJXNY9gLWuc7SPV3BNEjeu1nutz8vif5hI1CZga/fYtAdVfxHcIIGLzsiGdwjLJYWatD6OxBLTbTRBo9ehWzNvEEcD9DgSQ0OfRaNLSSAaJBcdjs2zt8lsbkkeiRji9/mjS9znW4tAIAvoACf1Kzx2URyvD3FwdQadLq1NBsB3cAk8Udyg05lngie5vlvdoa1z3CqaHuc1pNmzu07BIsfof5Qje8jT5jmgU3XemxdnizQNDlZ47LWSPcCD941ofv0YXOb8t3FbJ8pY6XzbeDtqDXENdp/DqHWr/1tUR35/GJ/Jo3qDC627PIsDTeoiiN6rdW6rf7Li84yBx12HOYHbaq0hzm88Cuxr2U5k7TVOB1C20RuNtx3G4UGxEXgKD1EWLXg2AQa2Psed0GSIiAiIgIiIOPzvKpnjGloFOA0tMYJkqNthj7sXxsNipPiU4jW3yjIGeX6CwOP3t/mDfavx+n8VrpXvAFkgDuV61wIsGx3CDns7fMJ49HmkU30s1BpOv1HULbxyJBVcG7XmYum8815urXH5Wm/L8ux5mv8t/ivVv+HSujRBz+KxEwmcwCUgzRlpDSWiOhr9XAFg2Od1vEc2vFPBfqAqBrj6L8sGwOD6+p/wBVcog5mAzfDT+T8QZNA0+cN/Mo69Advf8Ay3wpvhrzNL9ZeW6vRrDwaoX+09ZF3z79FcErxzwKs8mh7nlBSZmNGKbLJG6SPyixpawv0P1An0gE+oULr8tbWo+PbK3DwiOJ0TNf3kbdRc2MhxA+79Q302G8ccLpUQc+2CZ8eFa90osnzSPS7Todp1kbjfT2NrVHHI5uBfKJNbCfM5FExuFvA963Pf3XSrRO6yG/qgpRFP5eLkYXmUlwhDjsAANOgHbm9yt3hnzKk1l5ZY0aw8Hj1ftPURffa7pXTfZeF423G/CCh8SYSXWHwA6pWGB5H5WuNtefZnr/AIlNOHLJsO2NpETI3tNDYV5QYCfkHfzU6KdrhbTYIBB6EG+D9ElxDW6bcBqNN9/kgosiEjg4Sef5hjIl1WGeYSf2ZPtdFm1Ve6jwsezDYNpE4jEdShgf5gcGANBr11q1cf3ei6KfGxsNOeAauvbuVi/MIxy8AUDfQA1VngXauqulXDFO4YMSGQGiZtJqyGgtDyPfkDqmLdK1mKIbIfvBo07HTpjBLaBJA9XAJ5pWjMwjJADtzZGx6c3tt15XkGYse/Q0my3VuCNroHfv0TVNVC8MvkMbxJr2kOnUHD0UCK1+ojnndXCIogiIgIiIKvMIvvozWv0uAaTTbGmiAdr591BfiJYtYBYPV22Bc3UfoNgANySV0Dmg1Y44XpC1MmpVLjczlAIaA0g0XEGhdlte+kcb7kBeYnGzlr9LdIpzWmjqsNBvbj8wruFeIndPob+FNLipjYjAJJcb0mqDAW9eXHb/APFl8RIZWkhzWatIB2sFpN11Pz42rqrdRxgxr1W472G3sCdiQO6bhtDxRm1OAvS0h1gDcEj011oBx/hUctmsvpxIJ0tP71SAEAcN3YPerV4idybUcWHxFNpzgAHONkW52phaDzpBp+3us8Rh5XB9NIJNE6hZZfDRdAUBd+6uUTuXuVOOa8YV7T6XBukEG+wBtR/7GdeqgTX4dRr8TTV/IG3c7nurkN1c8du62gJ3WHdpTQ5Q8OsyUNthdUQdddrNV2AWceVO1N1OBa0AdbpuqgO13ZPsFbIndU7qp4smprWkjSNFgdRGXUPkb3+q0T4QNIbrJcNIY2q21WCD1AHPy36K/XlJ3Ve6q/G5WJHOdYs6eRY9Gvnff8V17LRjcq22JIttgCyaLbc7o47DalcIkyqd1VhyZlu9TvUKPFkkEWXfUmuLUmHB6XB2ol1U4mt+o2raulKUindTdERFEEREBERAREQEREBERAREQFqcbNDjr/os3b7D9V61tcIP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Best practice interviewing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4C05FED-FADD-475C-89FD-1529D93ED5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  <a:p>
            <a:endParaRPr lang="en-AU"/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“Please let me know if you would </a:t>
            </a:r>
            <a:br>
              <a:rPr lang="en-AU"/>
            </a:br>
            <a:r>
              <a:rPr lang="en-AU"/>
              <a:t>like to stop or take a break.”</a:t>
            </a:r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“What would you like to tell </a:t>
            </a:r>
            <a:br>
              <a:rPr lang="en-AU"/>
            </a:br>
            <a:r>
              <a:rPr lang="en-AU"/>
              <a:t>me about your experience?”</a:t>
            </a:r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“I can’t imagine what it is like </a:t>
            </a:r>
            <a:br>
              <a:rPr lang="en-AU"/>
            </a:br>
            <a:r>
              <a:rPr lang="en-AU"/>
              <a:t>to have been through this.”</a:t>
            </a:r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“I admire your strength in</a:t>
            </a:r>
            <a:br>
              <a:rPr lang="en-AU"/>
            </a:br>
            <a:r>
              <a:rPr lang="en-AU"/>
              <a:t>choosing to tell your story.”</a:t>
            </a:r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“I don’t understand. </a:t>
            </a:r>
            <a:br>
              <a:rPr lang="en-AU"/>
            </a:br>
            <a:r>
              <a:rPr lang="en-AU"/>
              <a:t>Can you help me understand?”</a:t>
            </a:r>
          </a:p>
          <a:p>
            <a:pPr marL="126900" indent="0" algn="ctr">
              <a:spcBef>
                <a:spcPts val="984"/>
              </a:spcBef>
              <a:buNone/>
            </a:pPr>
            <a:r>
              <a:rPr lang="en-AU"/>
              <a:t>Silence and acknowledgement </a:t>
            </a:r>
            <a:br>
              <a:rPr lang="en-AU"/>
            </a:br>
            <a:r>
              <a:rPr lang="en-AU"/>
              <a:t>combined with good listening.</a:t>
            </a:r>
          </a:p>
          <a:p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F8D7C9-2852-42B5-B428-06CDDDF6C7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  <a:p>
            <a:endParaRPr lang="en-AU"/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“Did he hit you?”</a:t>
            </a:r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“Why didn’t you leave?”</a:t>
            </a:r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“I know just how you feel.”</a:t>
            </a:r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Putting words in her mouth</a:t>
            </a:r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Asking questions or making </a:t>
            </a:r>
            <a:br>
              <a:rPr lang="en-AU"/>
            </a:br>
            <a:r>
              <a:rPr lang="en-AU"/>
              <a:t>comments that imply blame</a:t>
            </a:r>
          </a:p>
          <a:p>
            <a:pPr marL="126900" indent="0" algn="ctr">
              <a:lnSpc>
                <a:spcPct val="110000"/>
              </a:lnSpc>
              <a:spcBef>
                <a:spcPts val="984"/>
              </a:spcBef>
              <a:buNone/>
            </a:pPr>
            <a:r>
              <a:rPr lang="en-AU"/>
              <a:t>Using inappropriate language to </a:t>
            </a:r>
            <a:br>
              <a:rPr lang="en-AU"/>
            </a:br>
            <a:r>
              <a:rPr lang="en-AU"/>
              <a:t>describe abuse (e.g.  “rape” is not “sex”; “abuse” is not a “volatile relationship”)</a:t>
            </a:r>
          </a:p>
          <a:p>
            <a:endParaRPr lang="en-AU"/>
          </a:p>
          <a:p>
            <a:endParaRPr lang="en-AU"/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F8488A1A-6FD6-412F-A7F7-F6946253A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300" y="1157562"/>
            <a:ext cx="769410" cy="769410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EC10E041-131A-4B51-A0CC-8EB290A7B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0302" y="1157562"/>
            <a:ext cx="769409" cy="76940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15F2844-00E1-404B-A4D2-6728FD49A6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10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4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US"/>
              <a:t>Never pressure a victim or survivor to talk, but don’t shy away merely because of your own discomfort.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Consent is essential, but requirements can vary with circumstances.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 err="1"/>
              <a:t>Traumatised</a:t>
            </a:r>
            <a:r>
              <a:rPr lang="en-US"/>
              <a:t> people can and do make good decisions about consent.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The journalist needs to act in ways that put the safety of the interview subject first.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 err="1"/>
              <a:t>Recognise</a:t>
            </a:r>
            <a:r>
              <a:rPr lang="en-US"/>
              <a:t> and augment ‘survivor autonomy’: vulnerable people’s right to tell their stories.</a:t>
            </a:r>
          </a:p>
          <a:p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9AAD92E-170C-407F-83F2-A60BB6F7DF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11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24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Interviewing victims and survivors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/>
              <a:t>It's important to do it – ethically and respectfully and with consent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Traumatic experiences rob individuals of their sense of self. By telling their story, journalists can help to restore it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Failing to the tell the story because of our own timidity or discomfort can be ethically dubious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Be prepared: allow extra time for a survivor to get comfortable, demonstrate that they, and not your deadline, are your priority</a:t>
            </a:r>
          </a:p>
        </p:txBody>
      </p:sp>
    </p:spTree>
    <p:extLst>
      <p:ext uri="{BB962C8B-B14F-4D97-AF65-F5344CB8AC3E}">
        <p14:creationId xmlns:p14="http://schemas.microsoft.com/office/powerpoint/2010/main" val="38511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Informed consent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4D880A-C01D-4572-8AAB-09167D29A6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/>
              <a:t>A cornerstone of professional ethics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Must be obtained prior to interview or image being taken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Generally speaking, children alone cannot give consent – ask the responsible adult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Particularly when dealing with victims and survivors, accept that ‘no’ means ‘no’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But – don’t be frightened to ask. Telling stories can be powerful, and is your job!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1394-3307-4EFE-9185-FBE60D18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Four abilities model of consent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6DDF63-0D57-4BD4-80F5-13D206574F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4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31E4-A037-4B1D-AE99-A738EC1A84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/>
              <a:t>Journalists can use the four abilities model to assess whether a person is capable of providing informed consent</a:t>
            </a:r>
          </a:p>
          <a:p>
            <a:endParaRPr lang="en-AU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/>
              <a:t>The ability to express a choice;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/>
              <a:t>to understand the meaning of what is proposed;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/>
              <a:t>to appreciate the implications and consequences; and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/>
              <a:t>to arrive at a reasoned decision. </a:t>
            </a:r>
          </a:p>
        </p:txBody>
      </p:sp>
    </p:spTree>
    <p:extLst>
      <p:ext uri="{BB962C8B-B14F-4D97-AF65-F5344CB8AC3E}">
        <p14:creationId xmlns:p14="http://schemas.microsoft.com/office/powerpoint/2010/main" val="56465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Consent after trauma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E75CE74-377B-4EDE-9486-54E5B4FCE6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5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US"/>
              <a:t>Traumatic stress is an expected response to experiencing violence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How can the journalist know about the subject’s state of mind? What can reasonably be expected of the journalist?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/>
              <a:t>Consider consulting local experts or support </a:t>
            </a:r>
            <a:r>
              <a:rPr lang="en-US" err="1"/>
              <a:t>organisations</a:t>
            </a:r>
            <a:endParaRPr lang="en-US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/>
              <a:t>Consider seeking a female interviewer or arranging for a female to be present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/>
              <a:t>Take extra care to explain your purpose in an honest and straightforward fashion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/>
              <a:t>Consider checking back with the subject before publication or broadcast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42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DAF0444-505A-45F7-99E3-BA47EC31AD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6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/>
              <a:t>Your duty to the public interest and your sources means considering the safety of your interview subject at all times. </a:t>
            </a:r>
          </a:p>
          <a:p>
            <a:endParaRPr lang="en-US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/>
              <a:t>This has implications for: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/>
              <a:t>Where you conduct the interview 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/>
              <a:t>How you communicate with the subject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/>
              <a:t>Whether you identify the subject</a:t>
            </a:r>
          </a:p>
          <a:p>
            <a:endParaRPr lang="en-US"/>
          </a:p>
          <a:p>
            <a:pPr marL="126900" indent="0">
              <a:buNone/>
            </a:pPr>
            <a:r>
              <a:rPr lang="en-US"/>
              <a:t>Remember that people in small communities may require careful </a:t>
            </a:r>
            <a:r>
              <a:rPr lang="en-US" err="1"/>
              <a:t>anonymisation</a:t>
            </a:r>
            <a:r>
              <a:rPr lang="en-US"/>
              <a:t> to protect their identities</a:t>
            </a:r>
          </a:p>
        </p:txBody>
      </p:sp>
    </p:spTree>
    <p:extLst>
      <p:ext uri="{BB962C8B-B14F-4D97-AF65-F5344CB8AC3E}">
        <p14:creationId xmlns:p14="http://schemas.microsoft.com/office/powerpoint/2010/main" val="4890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Survivor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lIns="0"/>
          <a:lstStyle/>
          <a:p>
            <a:pPr marL="126900" indent="0">
              <a:buNone/>
            </a:pPr>
            <a:r>
              <a:rPr lang="en-AU"/>
              <a:t>Place as much control of the encounter as possible in the hands of the survivor by:</a:t>
            </a:r>
          </a:p>
          <a:p>
            <a:r>
              <a:rPr lang="en-AU"/>
              <a:t>A quiet approach and honest introduction</a:t>
            </a:r>
          </a:p>
          <a:p>
            <a:r>
              <a:rPr lang="en-AU"/>
              <a:t>Conveying that the survivor’s welfare was paramount</a:t>
            </a:r>
          </a:p>
          <a:p>
            <a:r>
              <a:rPr lang="en-AU"/>
              <a:t>Treating the survivor as an equal</a:t>
            </a:r>
          </a:p>
          <a:p>
            <a:r>
              <a:rPr lang="en-AU"/>
              <a:t>Using open questions, allowing the survivor to decide what to talk about and how much to tell</a:t>
            </a:r>
          </a:p>
          <a:p>
            <a:r>
              <a:rPr lang="en-AU"/>
              <a:t>Allowing the survivor to tell the story in her own way without putting words in her mouth</a:t>
            </a:r>
          </a:p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3AD742-3066-4A87-95D4-461052022C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7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45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kinds of questions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lIns="0"/>
          <a:lstStyle/>
          <a:p>
            <a:pPr marL="126900" indent="0">
              <a:buNone/>
            </a:pPr>
            <a:r>
              <a:rPr lang="en-US"/>
              <a:t>Open questions</a:t>
            </a:r>
          </a:p>
          <a:p>
            <a:r>
              <a:rPr lang="en-US"/>
              <a:t>“What would you like to tell me about your experience?”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Closed questions</a:t>
            </a:r>
          </a:p>
          <a:p>
            <a:r>
              <a:rPr lang="en-US"/>
              <a:t>“Did he hit you?”</a:t>
            </a:r>
          </a:p>
          <a:p>
            <a:pPr marL="126900" indent="0">
              <a:buNone/>
            </a:pPr>
            <a:endParaRPr lang="en-US"/>
          </a:p>
          <a:p>
            <a:pPr marL="126900" indent="0">
              <a:buNone/>
            </a:pPr>
            <a:r>
              <a:rPr lang="en-US"/>
              <a:t>No question</a:t>
            </a:r>
          </a:p>
          <a:p>
            <a:r>
              <a:rPr lang="en-US"/>
              <a:t>“I can’t imagine what it is like to have been through this.” </a:t>
            </a:r>
          </a:p>
          <a:p>
            <a:r>
              <a:rPr lang="en-US"/>
              <a:t>“I admire your strength in choosing to tell your story.”  </a:t>
            </a:r>
          </a:p>
          <a:p>
            <a:r>
              <a:rPr lang="en-US"/>
              <a:t>“I don’t understand.” </a:t>
            </a:r>
          </a:p>
          <a:p>
            <a:r>
              <a:rPr lang="en-US"/>
              <a:t>Silence/acknowledgement combined with good listening.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3EED8B-C74A-4CF6-BCAF-B8438AEC5D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8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9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Best practice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lIns="0"/>
          <a:lstStyle/>
          <a:p>
            <a:pPr marL="126900" indent="0">
              <a:buNone/>
            </a:pPr>
            <a:r>
              <a:rPr lang="en-AU"/>
              <a:t>Ask open questions</a:t>
            </a:r>
          </a:p>
          <a:p>
            <a:pPr marL="126900" indent="0">
              <a:buNone/>
            </a:pPr>
            <a:r>
              <a:rPr lang="en-AU"/>
              <a:t>Follow up with questions of clarification and development</a:t>
            </a:r>
          </a:p>
          <a:p>
            <a:pPr marL="126900" indent="0">
              <a:buNone/>
            </a:pPr>
            <a:r>
              <a:rPr lang="en-AU"/>
              <a:t>Do not push survivors to answer questions they do not want to answer</a:t>
            </a:r>
          </a:p>
          <a:p>
            <a:pPr marL="126900" indent="0">
              <a:buNone/>
            </a:pPr>
            <a:r>
              <a:rPr lang="en-AU"/>
              <a:t>Do not seek sensationalised details, such as asking the survivor to recount explicit details </a:t>
            </a:r>
          </a:p>
          <a:p>
            <a:pPr marL="126900" indent="0">
              <a:buNone/>
            </a:pPr>
            <a:r>
              <a:rPr lang="en-AU"/>
              <a:t>Avoid:</a:t>
            </a:r>
          </a:p>
          <a:p>
            <a:r>
              <a:rPr lang="en-AU"/>
              <a:t>saying ‘I know how you feel’. You don’t.</a:t>
            </a:r>
          </a:p>
          <a:p>
            <a:r>
              <a:rPr lang="en-AU"/>
              <a:t>asking ‘How do you feel?’ How do you think?</a:t>
            </a:r>
          </a:p>
          <a:p>
            <a:r>
              <a:rPr lang="en-AU"/>
              <a:t>putting words in their mouth: ‘It must have been...’</a:t>
            </a:r>
          </a:p>
          <a:p>
            <a:r>
              <a:rPr lang="en-AU"/>
              <a:t>asking questions or making comments that imply blame</a:t>
            </a:r>
          </a:p>
          <a:p>
            <a:r>
              <a:rPr lang="en-AU"/>
              <a:t>using inappropriate language to describe abuse</a:t>
            </a:r>
          </a:p>
          <a:p>
            <a:pPr lvl="2"/>
            <a:endParaRPr lang="en-AU"/>
          </a:p>
          <a:p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477B4D-5151-43C4-897F-3389874E4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9</a:t>
            </a:fld>
            <a:endParaRPr kumimoji="0"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398253"/>
      </p:ext>
    </p:extLst>
  </p:cSld>
  <p:clrMapOvr>
    <a:masterClrMapping/>
  </p:clrMapOvr>
</p:sld>
</file>

<file path=ppt/theme/theme1.xml><?xml version="1.0" encoding="utf-8"?>
<a:theme xmlns:a="http://schemas.openxmlformats.org/drawingml/2006/main" name="Our Watch Master">
  <a:themeElements>
    <a:clrScheme name="Our Watch">
      <a:dk1>
        <a:srgbClr val="272727"/>
      </a:dk1>
      <a:lt1>
        <a:sysClr val="window" lastClr="FFFFFF"/>
      </a:lt1>
      <a:dk2>
        <a:srgbClr val="313231"/>
      </a:dk2>
      <a:lt2>
        <a:srgbClr val="C0C1BF"/>
      </a:lt2>
      <a:accent1>
        <a:srgbClr val="A6CB46"/>
      </a:accent1>
      <a:accent2>
        <a:srgbClr val="636463"/>
      </a:accent2>
      <a:accent3>
        <a:srgbClr val="9BBB59"/>
      </a:accent3>
      <a:accent4>
        <a:srgbClr val="8064A2"/>
      </a:accent4>
      <a:accent5>
        <a:srgbClr val="4BACC6"/>
      </a:accent5>
      <a:accent6>
        <a:srgbClr val="A6CB46"/>
      </a:accent6>
      <a:hlink>
        <a:srgbClr val="A6CB46"/>
      </a:hlink>
      <a:folHlink>
        <a:srgbClr val="8D8E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EAEA913-BBC6-4D68-8303-E3207BDCB4C8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89dfe1-2fd6-4ffd-966a-b6a65717808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3D856CF1237418DF14C5037866882" ma:contentTypeVersion="10" ma:contentTypeDescription="Create a new document." ma:contentTypeScope="" ma:versionID="568db1e97408eff6bb21d618b143e0ae">
  <xsd:schema xmlns:xsd="http://www.w3.org/2001/XMLSchema" xmlns:xs="http://www.w3.org/2001/XMLSchema" xmlns:p="http://schemas.microsoft.com/office/2006/metadata/properties" xmlns:ns2="24655829-77b5-4572-9306-0706e327d7ed" xmlns:ns3="ef89dfe1-2fd6-4ffd-966a-b6a657178080" targetNamespace="http://schemas.microsoft.com/office/2006/metadata/properties" ma:root="true" ma:fieldsID="4ae76ebdee98b8f0e3bc9e664c0a0919" ns2:_="" ns3:_="">
    <xsd:import namespace="24655829-77b5-4572-9306-0706e327d7ed"/>
    <xsd:import namespace="ef89dfe1-2fd6-4ffd-966a-b6a657178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55829-77b5-4572-9306-0706e327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dfe1-2fd6-4ffd-966a-b6a657178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423A7A-1909-4D93-8D66-E608CEB4D5FB}">
  <ds:schemaRefs>
    <ds:schemaRef ds:uri="24655829-77b5-4572-9306-0706e327d7ed"/>
    <ds:schemaRef ds:uri="ef89dfe1-2fd6-4ffd-966a-b6a6571780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1224D2-C8B7-407F-AE1D-5C50A292B984}">
  <ds:schemaRefs>
    <ds:schemaRef ds:uri="24655829-77b5-4572-9306-0706e327d7ed"/>
    <ds:schemaRef ds:uri="ef89dfe1-2fd6-4ffd-966a-b6a6571780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AC2CA0-DFA0-4D80-A893-1C07D360C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PowerPointsTemplate</Template>
  <Application>Microsoft Office PowerPoint</Application>
  <PresentationFormat>On-screen Show (4:3)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Our Watch Master</vt:lpstr>
      <vt:lpstr>Reporting violence against women</vt:lpstr>
      <vt:lpstr>Interviewing victims and survivors</vt:lpstr>
      <vt:lpstr>Informed consent</vt:lpstr>
      <vt:lpstr>Four abilities model of consent</vt:lpstr>
      <vt:lpstr>Consent after trauma</vt:lpstr>
      <vt:lpstr>Safety</vt:lpstr>
      <vt:lpstr>Survivor power</vt:lpstr>
      <vt:lpstr>Different kinds of questions</vt:lpstr>
      <vt:lpstr>Best practice interviewing</vt:lpstr>
      <vt:lpstr>Best practice interviewing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revision>1</cp:revision>
  <cp:lastPrinted>2016-03-10T02:08:41Z</cp:lastPrinted>
  <dcterms:created xsi:type="dcterms:W3CDTF">2006-12-20T05:50:13Z</dcterms:created>
  <dcterms:modified xsi:type="dcterms:W3CDTF">2019-06-18T04:47:03Z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0x0101006B03D856CF1237418DF14C5037866882</vt:lpwstr>
  </property>
  <property fmtid="{D5CDD505-2E9C-101B-9397-08002B2CF9AE}" pid="3" name="Order">
    <vt:r8>2986700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